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9" r:id="rId9"/>
    <p:sldId id="271" r:id="rId10"/>
    <p:sldId id="272" r:id="rId11"/>
    <p:sldId id="264" r:id="rId12"/>
    <p:sldId id="265" r:id="rId13"/>
    <p:sldId id="266" r:id="rId14"/>
    <p:sldId id="267" r:id="rId15"/>
    <p:sldId id="276" r:id="rId16"/>
    <p:sldId id="277" r:id="rId17"/>
    <p:sldId id="268" r:id="rId18"/>
    <p:sldId id="270" r:id="rId19"/>
    <p:sldId id="278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396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48070-A741-4A36-A920-3E86D56443F5}" type="datetimeFigureOut">
              <a:rPr lang="nl-NL" smtClean="0"/>
              <a:t>22-1-2018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98ADB-6AEC-4F5A-AB55-D2CF9FE721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229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Beste </a:t>
            </a:r>
            <a:r>
              <a:rPr lang="nl-NL" dirty="0" err="1" smtClean="0"/>
              <a:t>ath</a:t>
            </a:r>
            <a:r>
              <a:rPr lang="nl-NL" dirty="0" smtClean="0"/>
              <a:t> 4.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10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Vereniging.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0126" y="1446663"/>
            <a:ext cx="11117432" cy="517250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Zowel bestuur als leden.</a:t>
            </a:r>
          </a:p>
          <a:p>
            <a:r>
              <a:rPr lang="nl-NL" sz="2500" dirty="0" smtClean="0"/>
              <a:t>Bestuur wordt gekozen.</a:t>
            </a:r>
          </a:p>
          <a:p>
            <a:r>
              <a:rPr lang="nl-NL" sz="2500" dirty="0" smtClean="0"/>
              <a:t>Oprichting vind plaats bij notariële akte. -</a:t>
            </a:r>
            <a:r>
              <a:rPr lang="nl-NL" sz="2500" dirty="0" smtClean="0">
                <a:sym typeface="Wingdings" panose="05000000000000000000" pitchFamily="2" charset="2"/>
              </a:rPr>
              <a:t>VVR, maar hoeft niet VBR.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VBR – bestuurders aansprakelijk voor schulden, VVR niet.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Dagelijkse zaken binnen een vereniging (directie)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Besturen van de vereniging, financiën en verslaggeving (bestuur)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Vertegenwoordiging naar buiten toe (bestuur)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Hoogste besluitvormingsorgaan (ALV)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Ontslaan van bestuur, ontbinden van de vereniging, wijzigen van de statuten.</a:t>
            </a:r>
          </a:p>
          <a:p>
            <a:endParaRPr lang="nl-NL" sz="2500" dirty="0" smtClean="0">
              <a:sym typeface="Wingdings" panose="05000000000000000000" pitchFamily="2" charset="2"/>
            </a:endParaRPr>
          </a:p>
          <a:p>
            <a:endParaRPr lang="nl-NL" sz="2500" dirty="0" smtClean="0">
              <a:sym typeface="Wingdings" panose="05000000000000000000" pitchFamily="2" charset="2"/>
            </a:endParaRP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120920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was er tot nu toe belangrijk? Wat moeten we straks kennen?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Structuur van de stichting en van de vereniging</a:t>
            </a:r>
          </a:p>
          <a:p>
            <a:r>
              <a:rPr lang="nl-NL" sz="2500" dirty="0" smtClean="0"/>
              <a:t>Oprichtingseis van de stichting en van de verenging</a:t>
            </a:r>
          </a:p>
          <a:p>
            <a:r>
              <a:rPr lang="nl-NL" sz="2500" dirty="0" smtClean="0"/>
              <a:t>Taken en bevoegdheden van de stichting en van de verenging.</a:t>
            </a:r>
          </a:p>
          <a:p>
            <a:r>
              <a:rPr lang="nl-NL" sz="2500" dirty="0" smtClean="0"/>
              <a:t>Bij vereniging: taken van bestuur, taken van de algemene ledenvergadering.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26428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lezen en maken t/m opgave 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</a:t>
            </a:r>
            <a:r>
              <a:rPr lang="nl-NL" sz="2500" dirty="0" smtClean="0"/>
              <a:t>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Verder met stichting </a:t>
            </a:r>
            <a:r>
              <a:rPr lang="nl-NL" sz="2500" dirty="0" err="1" smtClean="0"/>
              <a:t>vs</a:t>
            </a:r>
            <a:r>
              <a:rPr lang="nl-NL" sz="2500" dirty="0" smtClean="0"/>
              <a:t> vereniging.</a:t>
            </a:r>
          </a:p>
          <a:p>
            <a:r>
              <a:rPr lang="nl-NL" sz="2500" dirty="0" smtClean="0"/>
              <a:t>Het is veel theorie, zorg dat je dit leest/scant/leert.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907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3885"/>
          <a:stretch/>
        </p:blipFill>
        <p:spPr>
          <a:xfrm>
            <a:off x="0" y="0"/>
            <a:ext cx="10741152" cy="110947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0862"/>
          <a:stretch/>
        </p:blipFill>
        <p:spPr>
          <a:xfrm>
            <a:off x="0" y="0"/>
            <a:ext cx="10741152" cy="269443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2622"/>
          <a:stretch/>
        </p:blipFill>
        <p:spPr>
          <a:xfrm>
            <a:off x="0" y="0"/>
            <a:ext cx="10741152" cy="395020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2610"/>
          <a:stretch/>
        </p:blipFill>
        <p:spPr>
          <a:xfrm>
            <a:off x="0" y="0"/>
            <a:ext cx="10741152" cy="532790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741152" cy="6884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97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2131"/>
          <a:stretch/>
        </p:blipFill>
        <p:spPr>
          <a:xfrm>
            <a:off x="0" y="1"/>
            <a:ext cx="12192000" cy="188976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7245"/>
          <a:stretch/>
        </p:blipFill>
        <p:spPr>
          <a:xfrm>
            <a:off x="0" y="1"/>
            <a:ext cx="12192000" cy="21336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8694"/>
          <a:stretch/>
        </p:blipFill>
        <p:spPr>
          <a:xfrm>
            <a:off x="0" y="1"/>
            <a:ext cx="12192000" cy="256032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6706"/>
          <a:stretch/>
        </p:blipFill>
        <p:spPr>
          <a:xfrm>
            <a:off x="0" y="1"/>
            <a:ext cx="12192000" cy="36576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990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09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dirty="0" smtClean="0"/>
              <a:t>Financiering van niet-commerciële organisaties.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Contributie van leden</a:t>
            </a:r>
          </a:p>
          <a:p>
            <a:r>
              <a:rPr lang="nl-NL" sz="2500" dirty="0" smtClean="0"/>
              <a:t>Giften</a:t>
            </a:r>
          </a:p>
          <a:p>
            <a:r>
              <a:rPr lang="nl-NL" sz="2500" dirty="0" smtClean="0"/>
              <a:t>Bijdragen overheid</a:t>
            </a:r>
          </a:p>
          <a:p>
            <a:r>
              <a:rPr lang="nl-NL" sz="2500" dirty="0" smtClean="0"/>
              <a:t>Sponsoring</a:t>
            </a:r>
          </a:p>
          <a:p>
            <a:r>
              <a:rPr lang="nl-NL" sz="2500" dirty="0" smtClean="0"/>
              <a:t>Commerciële activiteiten.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95505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dirty="0" smtClean="0"/>
              <a:t>Financiering van niet-commerciële organisaties.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3794" y="1732449"/>
            <a:ext cx="11278205" cy="46956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Subsidie:</a:t>
            </a:r>
          </a:p>
          <a:p>
            <a:r>
              <a:rPr lang="nl-NL" sz="2500" dirty="0" smtClean="0"/>
              <a:t>Inputfinanciering: eerst kijken wat nodig is </a:t>
            </a:r>
            <a:r>
              <a:rPr lang="nl-NL" sz="2500" dirty="0" smtClean="0">
                <a:sym typeface="Wingdings" panose="05000000000000000000" pitchFamily="2" charset="2"/>
              </a:rPr>
              <a:t> dan subsidie.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Zo hoog mogelijke uitgave aangeven.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Outputfinanciering: vergoeding op basis van prestatie.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Of lumpsumfinanciering: op basis van een prestatienorm een bedrag. (school is dat aantal opgeleiden leerlingen) zelf invullen wat met het geld te doen.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Of budgetfinanciering: de geldgever stelt vooraf vast wat de organisatie krijgt en welke prestaties (activiteiten) het ervoor moet doen.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Let op: dit gaat om een maximum bedrag. </a:t>
            </a:r>
          </a:p>
          <a:p>
            <a:endParaRPr lang="nl-NL" sz="2500" dirty="0" smtClean="0">
              <a:sym typeface="Wingdings" panose="05000000000000000000" pitchFamily="2" charset="2"/>
            </a:endParaRPr>
          </a:p>
          <a:p>
            <a:endParaRPr lang="nl-NL" sz="2500" dirty="0" smtClean="0">
              <a:sym typeface="Wingdings" panose="05000000000000000000" pitchFamily="2" charset="2"/>
            </a:endParaRP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852359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lezen en maken t/m opgave 11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</a:t>
            </a:r>
            <a:r>
              <a:rPr lang="nl-NL" sz="2500" dirty="0" smtClean="0"/>
              <a:t>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Verder met stichting </a:t>
            </a:r>
            <a:r>
              <a:rPr lang="nl-NL" sz="2500" dirty="0" err="1" smtClean="0"/>
              <a:t>vs</a:t>
            </a:r>
            <a:r>
              <a:rPr lang="nl-NL" sz="2500" dirty="0" smtClean="0"/>
              <a:t> vereniging.</a:t>
            </a:r>
          </a:p>
          <a:p>
            <a:r>
              <a:rPr lang="nl-NL" sz="2500" dirty="0" smtClean="0"/>
              <a:t>Het is veel theorie, zorg dat je dit leest/scant/leert.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2321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9185"/>
          <a:stretch/>
        </p:blipFill>
        <p:spPr>
          <a:xfrm>
            <a:off x="0" y="0"/>
            <a:ext cx="12192000" cy="90220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5151"/>
          <a:stretch/>
        </p:blipFill>
        <p:spPr>
          <a:xfrm>
            <a:off x="0" y="0"/>
            <a:ext cx="12192000" cy="237744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0835"/>
          <a:stretch/>
        </p:blipFill>
        <p:spPr>
          <a:xfrm>
            <a:off x="0" y="0"/>
            <a:ext cx="12192000" cy="386486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334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889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0061"/>
          <a:stretch/>
        </p:blipFill>
        <p:spPr>
          <a:xfrm>
            <a:off x="0" y="-1"/>
            <a:ext cx="12192000" cy="11826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3483"/>
          <a:stretch/>
        </p:blipFill>
        <p:spPr>
          <a:xfrm>
            <a:off x="0" y="-1"/>
            <a:ext cx="12192000" cy="157276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7111"/>
          <a:stretch/>
        </p:blipFill>
        <p:spPr>
          <a:xfrm>
            <a:off x="0" y="-1"/>
            <a:ext cx="12192000" cy="195072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8478"/>
          <a:stretch/>
        </p:blipFill>
        <p:spPr>
          <a:xfrm>
            <a:off x="0" y="-1"/>
            <a:ext cx="12192000" cy="246278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2445"/>
          <a:stretch/>
        </p:blipFill>
        <p:spPr>
          <a:xfrm>
            <a:off x="0" y="-1"/>
            <a:ext cx="12192000" cy="341376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6072"/>
          <a:stretch/>
        </p:blipFill>
        <p:spPr>
          <a:xfrm>
            <a:off x="0" y="-1"/>
            <a:ext cx="12192000" cy="379171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9905"/>
          <a:stretch/>
        </p:blipFill>
        <p:spPr>
          <a:xfrm>
            <a:off x="0" y="-1"/>
            <a:ext cx="12192000" cy="4157473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23122"/>
          <a:stretch/>
        </p:blipFill>
        <p:spPr>
          <a:xfrm>
            <a:off x="0" y="-1"/>
            <a:ext cx="12192000" cy="4559809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18189"/>
          <a:stretch/>
        </p:blipFill>
        <p:spPr>
          <a:xfrm>
            <a:off x="0" y="-1"/>
            <a:ext cx="12192000" cy="4852417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10994"/>
          <a:stretch/>
        </p:blipFill>
        <p:spPr>
          <a:xfrm>
            <a:off x="0" y="-1"/>
            <a:ext cx="12192000" cy="5279137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593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89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aankomende 2 lessen	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Les 1: nabespreken toets, introductie stichting en vereniging. </a:t>
            </a:r>
          </a:p>
          <a:p>
            <a:r>
              <a:rPr lang="nl-NL" sz="2500" dirty="0" smtClean="0"/>
              <a:t>Les 2: verder met stichting en vereniging, huiswerk is </a:t>
            </a:r>
            <a:r>
              <a:rPr lang="nl-NL" sz="2500" dirty="0" err="1" smtClean="0"/>
              <a:t>tm</a:t>
            </a:r>
            <a:r>
              <a:rPr lang="nl-NL" sz="2500" dirty="0" smtClean="0"/>
              <a:t> 1.11. hebben we tot 1.11 af, dan is er geen huiswerk anders wel.</a:t>
            </a:r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13587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Financieel beleid.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5125551"/>
          </a:xfrm>
        </p:spPr>
        <p:txBody>
          <a:bodyPr>
            <a:noAutofit/>
          </a:bodyPr>
          <a:lstStyle/>
          <a:p>
            <a:r>
              <a:rPr lang="nl-NL" sz="2300" dirty="0" smtClean="0"/>
              <a:t>Leasen.</a:t>
            </a:r>
          </a:p>
          <a:p>
            <a:r>
              <a:rPr lang="nl-NL" sz="2300" dirty="0" smtClean="0"/>
              <a:t>Huren van een productie(middel) voor een bepaalde tijd.</a:t>
            </a:r>
          </a:p>
          <a:p>
            <a:r>
              <a:rPr lang="nl-NL" sz="2300" dirty="0" err="1" smtClean="0"/>
              <a:t>Operational</a:t>
            </a:r>
            <a:r>
              <a:rPr lang="nl-NL" sz="2300" dirty="0" smtClean="0"/>
              <a:t> lease: het object blijft eigendom van de verhuurder.</a:t>
            </a:r>
          </a:p>
          <a:p>
            <a:r>
              <a:rPr lang="nl-NL" sz="2300" dirty="0" smtClean="0"/>
              <a:t>De verhuurder is zowel economisch en juridisch eigenaar van het product.</a:t>
            </a:r>
          </a:p>
          <a:p>
            <a:r>
              <a:rPr lang="nl-NL" sz="2300" dirty="0" smtClean="0"/>
              <a:t>Tussentijds opzegbaar.</a:t>
            </a:r>
          </a:p>
          <a:p>
            <a:r>
              <a:rPr lang="nl-NL" sz="2300" dirty="0" smtClean="0"/>
              <a:t>Financial lease: het object wordt economisch eigendom van de huurder.</a:t>
            </a:r>
          </a:p>
          <a:p>
            <a:r>
              <a:rPr lang="nl-NL" sz="2300" dirty="0" smtClean="0"/>
              <a:t>Lange termijn niet opzegbaar</a:t>
            </a:r>
          </a:p>
          <a:p>
            <a:r>
              <a:rPr lang="nl-NL" sz="2300" dirty="0" smtClean="0"/>
              <a:t>Aan het einde neemt men het product goedkoop over, </a:t>
            </a:r>
            <a:r>
              <a:rPr lang="nl-NL" sz="2300" dirty="0" smtClean="0"/>
              <a:t>zeg je </a:t>
            </a:r>
            <a:r>
              <a:rPr lang="nl-NL" sz="2300" dirty="0" smtClean="0"/>
              <a:t>het contract </a:t>
            </a:r>
            <a:r>
              <a:rPr lang="nl-NL" sz="2300" dirty="0" smtClean="0"/>
              <a:t>vooraf op, </a:t>
            </a:r>
            <a:r>
              <a:rPr lang="nl-NL" sz="2300" dirty="0" smtClean="0"/>
              <a:t>geeft het product terug.</a:t>
            </a:r>
          </a:p>
          <a:p>
            <a:r>
              <a:rPr lang="nl-NL" sz="2300" dirty="0" smtClean="0"/>
              <a:t>Leasen = duurder dan eigen bezit, maar soms voor organisaties met weinige middelen een goede oplossing.</a:t>
            </a:r>
            <a:endParaRPr lang="nl-NL" sz="2300" dirty="0"/>
          </a:p>
        </p:txBody>
      </p:sp>
    </p:spTree>
    <p:extLst>
      <p:ext uri="{BB962C8B-B14F-4D97-AF65-F5344CB8AC3E}">
        <p14:creationId xmlns:p14="http://schemas.microsoft.com/office/powerpoint/2010/main" val="227295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Toets bespreken: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5267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lezen en maken t/m opgave 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</a:t>
            </a:r>
            <a:r>
              <a:rPr lang="nl-NL" sz="2500" dirty="0" smtClean="0"/>
              <a:t>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Verder met stichting </a:t>
            </a:r>
            <a:r>
              <a:rPr lang="nl-NL" sz="2500" dirty="0" err="1" smtClean="0"/>
              <a:t>vs</a:t>
            </a:r>
            <a:r>
              <a:rPr lang="nl-NL" sz="2500" dirty="0" smtClean="0"/>
              <a:t> vereniging.</a:t>
            </a:r>
          </a:p>
          <a:p>
            <a:r>
              <a:rPr lang="nl-NL" sz="2500" dirty="0" smtClean="0"/>
              <a:t>Het is veel theorie, zorg dat je dit leest/scant/leert.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0945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2630"/>
          <a:stretch/>
        </p:blipFill>
        <p:spPr>
          <a:xfrm>
            <a:off x="0" y="0"/>
            <a:ext cx="11497056" cy="187756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6765"/>
          <a:stretch/>
        </p:blipFill>
        <p:spPr>
          <a:xfrm>
            <a:off x="0" y="0"/>
            <a:ext cx="11497056" cy="227990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1078"/>
          <a:stretch/>
        </p:blipFill>
        <p:spPr>
          <a:xfrm>
            <a:off x="0" y="0"/>
            <a:ext cx="11497056" cy="267004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4857"/>
          <a:stretch/>
        </p:blipFill>
        <p:spPr>
          <a:xfrm>
            <a:off x="0" y="0"/>
            <a:ext cx="11497056" cy="309676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6327"/>
          <a:stretch/>
        </p:blipFill>
        <p:spPr>
          <a:xfrm>
            <a:off x="0" y="0"/>
            <a:ext cx="11497056" cy="368198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8021"/>
          <a:stretch/>
        </p:blipFill>
        <p:spPr>
          <a:xfrm>
            <a:off x="0" y="0"/>
            <a:ext cx="11497056" cy="493776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2156"/>
          <a:stretch/>
        </p:blipFill>
        <p:spPr>
          <a:xfrm>
            <a:off x="0" y="0"/>
            <a:ext cx="11497056" cy="534009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10426"/>
          <a:stretch/>
        </p:blipFill>
        <p:spPr>
          <a:xfrm>
            <a:off x="0" y="0"/>
            <a:ext cx="11497056" cy="6144768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497056" cy="6859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21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9812"/>
          <a:stretch/>
        </p:blipFill>
        <p:spPr>
          <a:xfrm>
            <a:off x="0" y="77787"/>
            <a:ext cx="10777728" cy="272637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5730"/>
          <a:stretch/>
        </p:blipFill>
        <p:spPr>
          <a:xfrm>
            <a:off x="0" y="77787"/>
            <a:ext cx="10777728" cy="436010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6385"/>
          <a:stretch/>
        </p:blipFill>
        <p:spPr>
          <a:xfrm>
            <a:off x="0" y="77787"/>
            <a:ext cx="10777728" cy="499408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2252"/>
          <a:stretch/>
        </p:blipFill>
        <p:spPr>
          <a:xfrm>
            <a:off x="0" y="77787"/>
            <a:ext cx="10777728" cy="527450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787"/>
            <a:ext cx="10777728" cy="678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82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7642"/>
          <a:stretch/>
        </p:blipFill>
        <p:spPr>
          <a:xfrm>
            <a:off x="0" y="0"/>
            <a:ext cx="12192000" cy="119481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1939"/>
          <a:stretch/>
        </p:blipFill>
        <p:spPr>
          <a:xfrm>
            <a:off x="0" y="0"/>
            <a:ext cx="12192000" cy="149961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3042"/>
          <a:stretch/>
        </p:blipFill>
        <p:spPr>
          <a:xfrm>
            <a:off x="0" y="0"/>
            <a:ext cx="12192000" cy="197510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6806"/>
          <a:stretch/>
        </p:blipFill>
        <p:spPr>
          <a:xfrm>
            <a:off x="0" y="0"/>
            <a:ext cx="12192000" cy="337718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0646"/>
          <a:stretch/>
        </p:blipFill>
        <p:spPr>
          <a:xfrm>
            <a:off x="0" y="0"/>
            <a:ext cx="12192000" cy="370636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3118"/>
          <a:stretch/>
        </p:blipFill>
        <p:spPr>
          <a:xfrm>
            <a:off x="0" y="0"/>
            <a:ext cx="12192000" cy="4108704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0114"/>
          <a:stretch/>
        </p:blipFill>
        <p:spPr>
          <a:xfrm>
            <a:off x="0" y="0"/>
            <a:ext cx="12192000" cy="4803648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34416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3"/>
          <a:srcRect b="69890"/>
          <a:stretch/>
        </p:blipFill>
        <p:spPr>
          <a:xfrm>
            <a:off x="0" y="5201285"/>
            <a:ext cx="12192000" cy="492379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3"/>
          <a:srcRect b="47523"/>
          <a:stretch/>
        </p:blipFill>
        <p:spPr>
          <a:xfrm>
            <a:off x="0" y="5201285"/>
            <a:ext cx="12192000" cy="858139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3"/>
          <a:srcRect b="26647"/>
          <a:stretch/>
        </p:blipFill>
        <p:spPr>
          <a:xfrm>
            <a:off x="0" y="5201285"/>
            <a:ext cx="12192000" cy="1199515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01285"/>
            <a:ext cx="12192000" cy="1635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682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Commercieel en niet-commercieel.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3795" y="1732449"/>
            <a:ext cx="11050678" cy="4668351"/>
          </a:xfrm>
        </p:spPr>
        <p:txBody>
          <a:bodyPr>
            <a:normAutofit/>
          </a:bodyPr>
          <a:lstStyle/>
          <a:p>
            <a:r>
              <a:rPr lang="nl-NL" sz="2500" dirty="0" smtClean="0"/>
              <a:t>Commercieel </a:t>
            </a:r>
            <a:r>
              <a:rPr lang="nl-NL" sz="2500" dirty="0" smtClean="0">
                <a:sym typeface="Wingdings" panose="05000000000000000000" pitchFamily="2" charset="2"/>
              </a:rPr>
              <a:t> nastreven winst.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Niet-commercieel  nastreven ideëel doel.</a:t>
            </a:r>
          </a:p>
          <a:p>
            <a:endParaRPr lang="nl-NL" sz="2500" dirty="0">
              <a:sym typeface="Wingdings" panose="05000000000000000000" pitchFamily="2" charset="2"/>
            </a:endParaRPr>
          </a:p>
          <a:p>
            <a:r>
              <a:rPr lang="nl-NL" sz="2500" dirty="0" smtClean="0">
                <a:sym typeface="Wingdings" panose="05000000000000000000" pitchFamily="2" charset="2"/>
              </a:rPr>
              <a:t>Commercieel – NV, BV, eenmanszaak.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Niet-commercieel – De vereniging en de stichting.</a:t>
            </a:r>
          </a:p>
          <a:p>
            <a:endParaRPr lang="nl-NL" sz="2500" dirty="0">
              <a:sym typeface="Wingdings" panose="05000000000000000000" pitchFamily="2" charset="2"/>
            </a:endParaRPr>
          </a:p>
          <a:p>
            <a:r>
              <a:rPr lang="nl-NL" sz="2500" dirty="0" smtClean="0">
                <a:sym typeface="Wingdings" panose="05000000000000000000" pitchFamily="2" charset="2"/>
              </a:rPr>
              <a:t>Rechtspersoonlijkheid: aansprakelijkheid ligt bij de organisatie.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Natuurlijk persoon: aansprakelijkheid ligt bij de persoon.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9655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Stichting.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Wel een bestuur, geen leden.</a:t>
            </a:r>
          </a:p>
          <a:p>
            <a:r>
              <a:rPr lang="nl-NL" sz="2500" dirty="0" smtClean="0"/>
              <a:t>Bestuur benoemd zichzelf.</a:t>
            </a:r>
          </a:p>
          <a:p>
            <a:r>
              <a:rPr lang="nl-NL" sz="2500" dirty="0" smtClean="0"/>
              <a:t>Oprichting vind plaats bij notariële akte. -</a:t>
            </a:r>
            <a:r>
              <a:rPr lang="nl-NL" sz="2500" dirty="0" smtClean="0">
                <a:sym typeface="Wingdings" panose="05000000000000000000" pitchFamily="2" charset="2"/>
              </a:rPr>
              <a:t> KVK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Bestuur neemt alle besluiten. (zowel dagelijks als lange termijn als financiële verslaggeving ).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67498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1078</TotalTime>
  <Words>618</Words>
  <Application>Microsoft Office PowerPoint</Application>
  <PresentationFormat>Breedbeeld</PresentationFormat>
  <Paragraphs>123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6" baseType="lpstr">
      <vt:lpstr>Arial</vt:lpstr>
      <vt:lpstr>Calibri</vt:lpstr>
      <vt:lpstr>Trebuchet MS</vt:lpstr>
      <vt:lpstr>Wingdings</vt:lpstr>
      <vt:lpstr>Wingdings 3</vt:lpstr>
      <vt:lpstr>Facet</vt:lpstr>
      <vt:lpstr>Beste ath 4. </vt:lpstr>
      <vt:lpstr>Programma aankomende 2 lessen .</vt:lpstr>
      <vt:lpstr>Toets bespreken:</vt:lpstr>
      <vt:lpstr>Zelfstandig lezen en maken t/m opgave 5</vt:lpstr>
      <vt:lpstr>PowerPoint-presentatie</vt:lpstr>
      <vt:lpstr>PowerPoint-presentatie</vt:lpstr>
      <vt:lpstr>PowerPoint-presentatie</vt:lpstr>
      <vt:lpstr>Commercieel en niet-commercieel.</vt:lpstr>
      <vt:lpstr>Stichting.</vt:lpstr>
      <vt:lpstr>Vereniging.</vt:lpstr>
      <vt:lpstr>Wat was er tot nu toe belangrijk? Wat moeten we straks kennen?</vt:lpstr>
      <vt:lpstr>Zelfstandig lezen en maken t/m opgave 8</vt:lpstr>
      <vt:lpstr>PowerPoint-presentatie</vt:lpstr>
      <vt:lpstr>PowerPoint-presentatie</vt:lpstr>
      <vt:lpstr>Financiering van niet-commerciële organisaties.</vt:lpstr>
      <vt:lpstr>Financiering van niet-commerciële organisaties.</vt:lpstr>
      <vt:lpstr>Zelfstandig lezen en maken t/m opgave 11</vt:lpstr>
      <vt:lpstr>PowerPoint-presentatie</vt:lpstr>
      <vt:lpstr>PowerPoint-presentatie</vt:lpstr>
      <vt:lpstr>Financieel beleid.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Bas Jacobs</dc:creator>
  <cp:lastModifiedBy>Bas Jacobs</cp:lastModifiedBy>
  <cp:revision>118</cp:revision>
  <dcterms:created xsi:type="dcterms:W3CDTF">2017-01-22T09:51:43Z</dcterms:created>
  <dcterms:modified xsi:type="dcterms:W3CDTF">2018-01-22T09:30:58Z</dcterms:modified>
</cp:coreProperties>
</file>